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48" d="100"/>
          <a:sy n="48" d="100"/>
        </p:scale>
        <p:origin x="29" y="6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CE0EC-F1D9-3E39-942A-6FDDAE436F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46BCC76-700A-4EC9-B7FE-17921B33DC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18328F9-1E3D-6828-6179-F4ED3B005F3F}"/>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44FEE385-70DA-2F8B-9827-912C4BC212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85EFDC-2B80-2E7F-C481-9D60D7BB41A3}"/>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2622584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232F5-D744-FC74-6B8C-51E68FF8EB6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970114-CE40-4693-6704-9081D809AA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3C3431-1788-161F-C5CD-017AEB543C05}"/>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6286B98C-048F-34DE-632D-A76ABB5DF4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C95D38-5C2F-FDDE-10FA-C37DDBBA27F2}"/>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2236724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4973F1-0A23-DDC1-ECA5-F32CBC1D9AD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69991C-B4C3-421B-6DA3-C5BF9928E3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1B33AF-1A9A-FBD1-C20F-9D384FDF905A}"/>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5EBE00C8-91A6-03B2-A3B0-E78FCC4C62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549BAC-0FAA-A2FD-2B7D-EBFCCCCC1881}"/>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2999196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97328-F258-053B-6942-F1FAE3F5067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076BCA-14DA-C397-21CD-2D0B43BBDC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2F8355-F40E-6520-EC6E-23F0A2890F19}"/>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1F78FBD5-DAF1-F28D-8C95-E48390BA25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B4BAB3-BB88-71B2-A6B8-C8B1BE49769A}"/>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3414827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F7947-A68F-0348-0FC6-72010EDA9A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D50DA3C-E3A5-C78D-FB38-D6103B86CE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8C91B9-BAA7-65FF-DCA0-B0D0D618DE22}"/>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65D88EB3-072E-A12B-4950-17F5EE16DD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840028-1FA5-47A9-A021-C52EB443E7FE}"/>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1990818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9D839-9C09-BF99-65DC-6A763BCB689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4A8097C-138B-CABA-C823-23686279FB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EF92B2A-B2E2-2B1A-1165-211E9982F7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89E310A-C985-67F1-E247-6CA7FD1B5E27}"/>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6" name="Footer Placeholder 5">
            <a:extLst>
              <a:ext uri="{FF2B5EF4-FFF2-40B4-BE49-F238E27FC236}">
                <a16:creationId xmlns:a16="http://schemas.microsoft.com/office/drawing/2014/main" id="{CF154505-7EF6-89C3-735A-5A25319A400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244730-2715-E940-F332-8EE674F15D3A}"/>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2083563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A6110-FF31-3F9E-EFD7-7139941FD8B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5168E5C-5861-8286-9423-D5291F84FD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7A18D2-5A59-D185-0F9C-B8E6592159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D060306-BC95-31B2-0E62-6C44C67108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5EC551-8612-DBF2-9C23-93974F9A3F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C1B61F3-975D-0E02-73D8-F3FBCA63ECAF}"/>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8" name="Footer Placeholder 7">
            <a:extLst>
              <a:ext uri="{FF2B5EF4-FFF2-40B4-BE49-F238E27FC236}">
                <a16:creationId xmlns:a16="http://schemas.microsoft.com/office/drawing/2014/main" id="{DFE53F0E-E1D0-48A0-C3BC-A723CB5DBC1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0C28C71-DE00-078F-C75F-1DCE36D5D087}"/>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3489313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62BB2-99EC-B11A-1821-B96D151239B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10C39D7-429E-BFAE-0608-0C75EBACD155}"/>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4" name="Footer Placeholder 3">
            <a:extLst>
              <a:ext uri="{FF2B5EF4-FFF2-40B4-BE49-F238E27FC236}">
                <a16:creationId xmlns:a16="http://schemas.microsoft.com/office/drawing/2014/main" id="{2C34A5C9-F1F7-8EFD-1B88-0D3759B76F6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D00E9A0-7FD7-B238-EDB6-7F62C5CE297E}"/>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73225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6311B9-44E1-DF18-4D44-0C9627791DE7}"/>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3" name="Footer Placeholder 2">
            <a:extLst>
              <a:ext uri="{FF2B5EF4-FFF2-40B4-BE49-F238E27FC236}">
                <a16:creationId xmlns:a16="http://schemas.microsoft.com/office/drawing/2014/main" id="{20FD836E-3339-C977-4A18-FDCC6E55E39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23571B2-98D7-E214-B555-C07DDFFBEAA2}"/>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949306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57F91-D448-7AC9-BC0E-431E7FCFA2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1D14D0F-42A1-A784-0499-8D09079E1D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BDDE05B-A6AA-E799-F01D-252D77D515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111663-6813-66A8-9A1D-4578D859C26C}"/>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6" name="Footer Placeholder 5">
            <a:extLst>
              <a:ext uri="{FF2B5EF4-FFF2-40B4-BE49-F238E27FC236}">
                <a16:creationId xmlns:a16="http://schemas.microsoft.com/office/drawing/2014/main" id="{13E708FE-C7DF-631D-A8DC-BA3B1985B9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69A2662-0FD5-1AAA-02AF-EA5084FCC55C}"/>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314842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92F72-FA76-9F4A-06A2-38FB5CAAF2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C61279B-A16A-C7AD-24D2-507DB45D59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093E673-6B51-CC2C-C2F2-758507E746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0C9D35-12A6-717C-BBF7-B24D444E5AE5}"/>
              </a:ext>
            </a:extLst>
          </p:cNvPr>
          <p:cNvSpPr>
            <a:spLocks noGrp="1"/>
          </p:cNvSpPr>
          <p:nvPr>
            <p:ph type="dt" sz="half" idx="10"/>
          </p:nvPr>
        </p:nvSpPr>
        <p:spPr/>
        <p:txBody>
          <a:bodyPr/>
          <a:lstStyle/>
          <a:p>
            <a:fld id="{8D59D63C-16B9-4E9B-9EF4-6161674DE23B}" type="datetimeFigureOut">
              <a:rPr lang="en-IN" smtClean="0"/>
              <a:t>08-02-2026</a:t>
            </a:fld>
            <a:endParaRPr lang="en-IN"/>
          </a:p>
        </p:txBody>
      </p:sp>
      <p:sp>
        <p:nvSpPr>
          <p:cNvPr id="6" name="Footer Placeholder 5">
            <a:extLst>
              <a:ext uri="{FF2B5EF4-FFF2-40B4-BE49-F238E27FC236}">
                <a16:creationId xmlns:a16="http://schemas.microsoft.com/office/drawing/2014/main" id="{A37BABD0-CF16-E5B4-8A80-8AB92116A0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9837707-594C-D2C5-67A9-BE13F8800BB6}"/>
              </a:ext>
            </a:extLst>
          </p:cNvPr>
          <p:cNvSpPr>
            <a:spLocks noGrp="1"/>
          </p:cNvSpPr>
          <p:nvPr>
            <p:ph type="sldNum" sz="quarter" idx="12"/>
          </p:nvPr>
        </p:nvSpPr>
        <p:spPr/>
        <p:txBody>
          <a:bodyPr/>
          <a:lstStyle/>
          <a:p>
            <a:fld id="{D216293A-B9D5-4592-BF4B-0F93C6CC4FE5}" type="slidenum">
              <a:rPr lang="en-IN" smtClean="0"/>
              <a:t>‹#›</a:t>
            </a:fld>
            <a:endParaRPr lang="en-IN"/>
          </a:p>
        </p:txBody>
      </p:sp>
    </p:spTree>
    <p:extLst>
      <p:ext uri="{BB962C8B-B14F-4D97-AF65-F5344CB8AC3E}">
        <p14:creationId xmlns:p14="http://schemas.microsoft.com/office/powerpoint/2010/main" val="3575438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2A2584-10DA-528F-58C2-C4A2A7D783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239E34-83EA-2108-9414-1177A859A6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3DD7DD-C119-55A2-76CB-F29B740888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59D63C-16B9-4E9B-9EF4-6161674DE23B}" type="datetimeFigureOut">
              <a:rPr lang="en-IN" smtClean="0"/>
              <a:t>08-02-2026</a:t>
            </a:fld>
            <a:endParaRPr lang="en-IN"/>
          </a:p>
        </p:txBody>
      </p:sp>
      <p:sp>
        <p:nvSpPr>
          <p:cNvPr id="5" name="Footer Placeholder 4">
            <a:extLst>
              <a:ext uri="{FF2B5EF4-FFF2-40B4-BE49-F238E27FC236}">
                <a16:creationId xmlns:a16="http://schemas.microsoft.com/office/drawing/2014/main" id="{3134C2DD-AA12-577E-E1E2-5394BBF009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9E995AF-6ACF-7B76-9A9D-E2F4A61B4D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16293A-B9D5-4592-BF4B-0F93C6CC4FE5}" type="slidenum">
              <a:rPr lang="en-IN" smtClean="0"/>
              <a:t>‹#›</a:t>
            </a:fld>
            <a:endParaRPr lang="en-IN"/>
          </a:p>
        </p:txBody>
      </p:sp>
    </p:spTree>
    <p:extLst>
      <p:ext uri="{BB962C8B-B14F-4D97-AF65-F5344CB8AC3E}">
        <p14:creationId xmlns:p14="http://schemas.microsoft.com/office/powerpoint/2010/main" val="3173295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629102" y="2000865"/>
            <a:ext cx="8933796" cy="2437232"/>
          </a:xfrm>
          <a:ln>
            <a:solidFill>
              <a:schemeClr val="accent2">
                <a:lumMod val="75000"/>
              </a:schemeClr>
            </a:solidFill>
          </a:ln>
        </p:spPr>
        <p:txBody>
          <a:bodyPr>
            <a:normAutofit/>
          </a:bodyPr>
          <a:lstStyle/>
          <a:p>
            <a:r>
              <a:rPr lang="en-US" b="1" spc="0">
                <a:ln w="12700">
                  <a:solidFill>
                    <a:schemeClr val="tx1"/>
                  </a:solidFill>
                  <a:prstDash val="solid"/>
                </a:ln>
                <a:solidFill>
                  <a:schemeClr val="accent1">
                    <a:lumMod val="75000"/>
                  </a:schemeClr>
                </a:solidFill>
                <a:effectLst>
                  <a:innerShdw blurRad="177800">
                    <a:schemeClr val="accent3">
                      <a:lumMod val="50000"/>
                    </a:schemeClr>
                  </a:innerShdw>
                </a:effectLst>
                <a:latin typeface="Bodoni MT Condensed" panose="02070606080606020203" pitchFamily="18" charset="0"/>
              </a:rPr>
              <a:t>Smart Home Energy Management System</a:t>
            </a:r>
            <a:endParaRPr lang="en-US" b="1" spc="0" dirty="0">
              <a:ln w="12700">
                <a:solidFill>
                  <a:schemeClr val="tx1"/>
                </a:solidFill>
                <a:prstDash val="solid"/>
              </a:ln>
              <a:solidFill>
                <a:schemeClr val="accent1">
                  <a:lumMod val="75000"/>
                </a:schemeClr>
              </a:solidFill>
              <a:effectLst>
                <a:innerShdw blurRad="177800">
                  <a:schemeClr val="accent3">
                    <a:lumMod val="50000"/>
                  </a:schemeClr>
                </a:innerShdw>
              </a:effectLst>
              <a:latin typeface="Bodoni MT Condensed" panose="02070606080606020203" pitchFamily="18" charset="0"/>
            </a:endParaRP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5031062" y="4878706"/>
            <a:ext cx="8936846" cy="457201"/>
          </a:xfrm>
        </p:spPr>
        <p:txBody>
          <a:bodyPr/>
          <a:lstStyle/>
          <a:p>
            <a:r>
              <a:rPr lang="en-US"/>
              <a:t>-  S Jayanth</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FE54D692-9C34-75CD-4568-15429AD895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37" t="35268" r="12294" b="34337"/>
          <a:stretch>
            <a:fillRect/>
          </a:stretch>
        </p:blipFill>
        <p:spPr bwMode="auto">
          <a:xfrm>
            <a:off x="6007509" y="717754"/>
            <a:ext cx="5161936" cy="20844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EEFED2D-51F7-CEB1-0958-F6D23CC1E3C6}"/>
              </a:ext>
            </a:extLst>
          </p:cNvPr>
          <p:cNvSpPr txBox="1"/>
          <p:nvPr/>
        </p:nvSpPr>
        <p:spPr>
          <a:xfrm>
            <a:off x="973394" y="1130710"/>
            <a:ext cx="3539612" cy="430887"/>
          </a:xfrm>
          <a:prstGeom prst="rect">
            <a:avLst/>
          </a:prstGeom>
          <a:noFill/>
        </p:spPr>
        <p:txBody>
          <a:bodyPr wrap="square" rtlCol="0">
            <a:spAutoFit/>
          </a:bodyPr>
          <a:lstStyle/>
          <a:p>
            <a:r>
              <a:rPr lang="en-IN" sz="2200">
                <a:latin typeface="Eras Bold ITC" panose="020B0907030504020204" pitchFamily="34" charset="0"/>
              </a:rPr>
              <a:t>AuthController class </a:t>
            </a:r>
            <a:r>
              <a:rPr lang="en-IN" sz="2200">
                <a:latin typeface="Eras Bold ITC" panose="020B0907030504020204" pitchFamily="34" charset="0"/>
                <a:sym typeface="Wingdings" panose="05000000000000000000" pitchFamily="2" charset="2"/>
              </a:rPr>
              <a:t></a:t>
            </a:r>
            <a:endParaRPr lang="en-IN" sz="2200">
              <a:latin typeface="Eras Bold ITC" panose="020B0907030504020204" pitchFamily="34" charset="0"/>
            </a:endParaRPr>
          </a:p>
        </p:txBody>
      </p:sp>
      <p:pic>
        <p:nvPicPr>
          <p:cNvPr id="8196" name="Picture 4">
            <a:extLst>
              <a:ext uri="{FF2B5EF4-FFF2-40B4-BE49-F238E27FC236}">
                <a16:creationId xmlns:a16="http://schemas.microsoft.com/office/drawing/2014/main" id="{0DEA18C7-028A-1A69-413B-C8BBE34F5F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330" t="26094" r="20753" b="23727"/>
          <a:stretch>
            <a:fillRect/>
          </a:stretch>
        </p:blipFill>
        <p:spPr bwMode="auto">
          <a:xfrm>
            <a:off x="1091381" y="3274142"/>
            <a:ext cx="3303638" cy="30086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6494DA0-14F5-9684-C7E2-76BC4FD5D598}"/>
              </a:ext>
            </a:extLst>
          </p:cNvPr>
          <p:cNvSpPr txBox="1"/>
          <p:nvPr/>
        </p:nvSpPr>
        <p:spPr>
          <a:xfrm>
            <a:off x="6096000" y="4344991"/>
            <a:ext cx="5358581" cy="430887"/>
          </a:xfrm>
          <a:prstGeom prst="rect">
            <a:avLst/>
          </a:prstGeom>
          <a:noFill/>
        </p:spPr>
        <p:txBody>
          <a:bodyPr wrap="square" rtlCol="0">
            <a:spAutoFit/>
          </a:bodyPr>
          <a:lstStyle/>
          <a:p>
            <a:r>
              <a:rPr lang="en-IN" sz="2200">
                <a:latin typeface="Eras Bold ITC" panose="020B0907030504020204" pitchFamily="34" charset="0"/>
                <a:sym typeface="Wingdings" panose="05000000000000000000" pitchFamily="2" charset="2"/>
              </a:rPr>
              <a:t>AuthService class</a:t>
            </a:r>
            <a:endParaRPr lang="en-IN" sz="2200">
              <a:latin typeface="Eras Bold ITC" panose="020B0907030504020204" pitchFamily="34" charset="0"/>
            </a:endParaRPr>
          </a:p>
        </p:txBody>
      </p:sp>
    </p:spTree>
    <p:extLst>
      <p:ext uri="{BB962C8B-B14F-4D97-AF65-F5344CB8AC3E}">
        <p14:creationId xmlns:p14="http://schemas.microsoft.com/office/powerpoint/2010/main" val="3092848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BF55DEC5-764A-29D6-43DA-750B85CEE6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139" t="13333" r="8997" b="13548"/>
          <a:stretch>
            <a:fillRect/>
          </a:stretch>
        </p:blipFill>
        <p:spPr bwMode="auto">
          <a:xfrm>
            <a:off x="6862917" y="459658"/>
            <a:ext cx="3490452" cy="249985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1244B57-A465-08F7-D9F6-1626F4985A79}"/>
              </a:ext>
            </a:extLst>
          </p:cNvPr>
          <p:cNvSpPr txBox="1"/>
          <p:nvPr/>
        </p:nvSpPr>
        <p:spPr>
          <a:xfrm>
            <a:off x="2005781" y="1590227"/>
            <a:ext cx="4463845" cy="430887"/>
          </a:xfrm>
          <a:prstGeom prst="rect">
            <a:avLst/>
          </a:prstGeom>
          <a:noFill/>
        </p:spPr>
        <p:txBody>
          <a:bodyPr wrap="square" rtlCol="0">
            <a:spAutoFit/>
          </a:bodyPr>
          <a:lstStyle/>
          <a:p>
            <a:r>
              <a:rPr lang="en-IN" sz="2200">
                <a:latin typeface="Eras Bold ITC" panose="020B0907030504020204" pitchFamily="34" charset="0"/>
              </a:rPr>
              <a:t>UserRepository class </a:t>
            </a:r>
            <a:r>
              <a:rPr lang="en-IN" sz="2200">
                <a:latin typeface="Eras Bold ITC" panose="020B0907030504020204" pitchFamily="34" charset="0"/>
                <a:sym typeface="Wingdings" panose="05000000000000000000" pitchFamily="2" charset="2"/>
              </a:rPr>
              <a:t></a:t>
            </a:r>
            <a:endParaRPr lang="en-IN" sz="2200">
              <a:latin typeface="Eras Bold ITC" panose="020B0907030504020204" pitchFamily="34" charset="0"/>
            </a:endParaRPr>
          </a:p>
        </p:txBody>
      </p:sp>
      <p:sp>
        <p:nvSpPr>
          <p:cNvPr id="3" name="TextBox 2">
            <a:extLst>
              <a:ext uri="{FF2B5EF4-FFF2-40B4-BE49-F238E27FC236}">
                <a16:creationId xmlns:a16="http://schemas.microsoft.com/office/drawing/2014/main" id="{8D2C4999-2B9B-18BB-0747-244DB2AF7966}"/>
              </a:ext>
            </a:extLst>
          </p:cNvPr>
          <p:cNvSpPr txBox="1"/>
          <p:nvPr/>
        </p:nvSpPr>
        <p:spPr>
          <a:xfrm>
            <a:off x="6371302" y="4333567"/>
            <a:ext cx="3490452" cy="430887"/>
          </a:xfrm>
          <a:prstGeom prst="rect">
            <a:avLst/>
          </a:prstGeom>
          <a:noFill/>
        </p:spPr>
        <p:txBody>
          <a:bodyPr wrap="square" rtlCol="0">
            <a:spAutoFit/>
          </a:bodyPr>
          <a:lstStyle/>
          <a:p>
            <a:r>
              <a:rPr lang="en-IN" sz="2200">
                <a:latin typeface="Eras Bold ITC" panose="020B0907030504020204" pitchFamily="34" charset="0"/>
                <a:sym typeface="Wingdings" panose="05000000000000000000" pitchFamily="2" charset="2"/>
              </a:rPr>
              <a:t>  </a:t>
            </a:r>
            <a:r>
              <a:rPr lang="en-IN" sz="2200">
                <a:latin typeface="Eras Bold ITC" panose="020B0907030504020204" pitchFamily="34" charset="0"/>
              </a:rPr>
              <a:t>User class()</a:t>
            </a:r>
          </a:p>
        </p:txBody>
      </p:sp>
      <p:pic>
        <p:nvPicPr>
          <p:cNvPr id="9220" name="Picture 4">
            <a:extLst>
              <a:ext uri="{FF2B5EF4-FFF2-40B4-BE49-F238E27FC236}">
                <a16:creationId xmlns:a16="http://schemas.microsoft.com/office/drawing/2014/main" id="{D6F80177-DC0E-7F85-18B5-2D3C63A773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42" t="12616" r="8340" b="18423"/>
          <a:stretch>
            <a:fillRect/>
          </a:stretch>
        </p:blipFill>
        <p:spPr bwMode="auto">
          <a:xfrm>
            <a:off x="2654712" y="2959510"/>
            <a:ext cx="2851354" cy="3282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543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FFAA02-ACA5-C683-4E94-4D33FBC04805}"/>
              </a:ext>
            </a:extLst>
          </p:cNvPr>
          <p:cNvSpPr txBox="1"/>
          <p:nvPr/>
        </p:nvSpPr>
        <p:spPr>
          <a:xfrm>
            <a:off x="1799304" y="2160639"/>
            <a:ext cx="8917858" cy="3139321"/>
          </a:xfrm>
          <a:prstGeom prst="rect">
            <a:avLst/>
          </a:prstGeom>
          <a:noFill/>
        </p:spPr>
        <p:txBody>
          <a:bodyPr wrap="square" rtlCol="0">
            <a:spAutoFit/>
          </a:bodyPr>
          <a:lstStyle/>
          <a:p>
            <a:r>
              <a:rPr lang="en-IN" sz="2200"/>
              <a:t>CREATE TABLE  USERS (    </a:t>
            </a:r>
            <a:br>
              <a:rPr lang="en-IN" sz="2200"/>
            </a:br>
            <a:r>
              <a:rPr lang="en-IN" sz="2200"/>
              <a:t>    user_id    BIGINT PRIMARY KEY ,</a:t>
            </a:r>
            <a:br>
              <a:rPr lang="en-IN" sz="2200"/>
            </a:br>
            <a:r>
              <a:rPr lang="en-IN" sz="2200"/>
              <a:t>    username   VARCHAR(50)  UNIQUE NOT NULL,</a:t>
            </a:r>
            <a:br>
              <a:rPr lang="en-IN" sz="2200"/>
            </a:br>
            <a:r>
              <a:rPr lang="en-IN" sz="2200"/>
              <a:t>    email      VARCHAR(100) UNIQUE NOT NULL, </a:t>
            </a:r>
            <a:br>
              <a:rPr lang="en-IN" sz="2200"/>
            </a:br>
            <a:r>
              <a:rPr lang="en-IN" sz="2200"/>
              <a:t>    password   VARCHAR(255) NOT NULL,</a:t>
            </a:r>
            <a:br>
              <a:rPr lang="en-IN" sz="2200"/>
            </a:br>
            <a:r>
              <a:rPr lang="en-IN" sz="2200"/>
              <a:t>    user_role       VARCHAR(30), </a:t>
            </a:r>
            <a:br>
              <a:rPr lang="en-IN" sz="2200"/>
            </a:br>
            <a:r>
              <a:rPr lang="en-IN" sz="2200"/>
              <a:t>    is_active  BOOLEAN DEFAULT TRUE,</a:t>
            </a:r>
            <a:br>
              <a:rPr lang="en-IN" sz="2200"/>
            </a:br>
            <a:r>
              <a:rPr lang="en-IN" sz="2200"/>
              <a:t>    phone BIGINT(20) UNIQUE,</a:t>
            </a:r>
            <a:br>
              <a:rPr lang="en-IN" sz="2200"/>
            </a:br>
            <a:r>
              <a:rPr lang="en-IN" sz="2200"/>
              <a:t>    created_at TIMESTAMP DEFAULT CURRENT_TIMESTAMP);</a:t>
            </a:r>
          </a:p>
        </p:txBody>
      </p:sp>
      <p:sp>
        <p:nvSpPr>
          <p:cNvPr id="4" name="TextBox 3">
            <a:extLst>
              <a:ext uri="{FF2B5EF4-FFF2-40B4-BE49-F238E27FC236}">
                <a16:creationId xmlns:a16="http://schemas.microsoft.com/office/drawing/2014/main" id="{25FD947A-49A5-DD69-435D-4B4B9DE7F1A8}"/>
              </a:ext>
            </a:extLst>
          </p:cNvPr>
          <p:cNvSpPr txBox="1"/>
          <p:nvPr/>
        </p:nvSpPr>
        <p:spPr>
          <a:xfrm>
            <a:off x="1150374" y="1130710"/>
            <a:ext cx="8249265" cy="430887"/>
          </a:xfrm>
          <a:prstGeom prst="rect">
            <a:avLst/>
          </a:prstGeom>
          <a:noFill/>
        </p:spPr>
        <p:txBody>
          <a:bodyPr wrap="square" rtlCol="0">
            <a:spAutoFit/>
          </a:bodyPr>
          <a:lstStyle/>
          <a:p>
            <a:r>
              <a:rPr lang="en-IN" sz="2200">
                <a:latin typeface="Eras Bold ITC" panose="020B0907030504020204" pitchFamily="34" charset="0"/>
              </a:rPr>
              <a:t>The DataBase Schema for the USER table as follows: </a:t>
            </a:r>
          </a:p>
        </p:txBody>
      </p:sp>
    </p:spTree>
    <p:extLst>
      <p:ext uri="{BB962C8B-B14F-4D97-AF65-F5344CB8AC3E}">
        <p14:creationId xmlns:p14="http://schemas.microsoft.com/office/powerpoint/2010/main" val="353725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Best Home Automation Systems for 2024">
            <a:extLst>
              <a:ext uri="{FF2B5EF4-FFF2-40B4-BE49-F238E27FC236}">
                <a16:creationId xmlns:a16="http://schemas.microsoft.com/office/drawing/2014/main" id="{6017838E-11A5-BC91-5073-7C8BE8949138}"/>
              </a:ext>
            </a:extLst>
          </p:cNvPr>
          <p:cNvPicPr>
            <a:picLocks noChangeAspect="1" noChangeArrowheads="1"/>
          </p:cNvPicPr>
          <p:nvPr/>
        </p:nvPicPr>
        <p:blipFill>
          <a:blip r:embed="rId2">
            <a:alphaModFix amt="7000"/>
            <a:extLst>
              <a:ext uri="{28A0092B-C50C-407E-A947-70E740481C1C}">
                <a14:useLocalDpi xmlns:a14="http://schemas.microsoft.com/office/drawing/2010/main" val="0"/>
              </a:ext>
            </a:extLst>
          </a:blip>
          <a:srcRect/>
          <a:stretch>
            <a:fillRect/>
          </a:stretch>
        </p:blipFill>
        <p:spPr bwMode="auto">
          <a:xfrm>
            <a:off x="383458" y="369478"/>
            <a:ext cx="11434916" cy="608768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6320B8D-A54E-156A-4B40-6FFD28D7389C}"/>
              </a:ext>
            </a:extLst>
          </p:cNvPr>
          <p:cNvSpPr txBox="1"/>
          <p:nvPr/>
        </p:nvSpPr>
        <p:spPr>
          <a:xfrm>
            <a:off x="1081549" y="1150374"/>
            <a:ext cx="9320980" cy="4832092"/>
          </a:xfrm>
          <a:prstGeom prst="rect">
            <a:avLst/>
          </a:prstGeom>
          <a:noFill/>
        </p:spPr>
        <p:txBody>
          <a:bodyPr wrap="square" rtlCol="0">
            <a:spAutoFit/>
          </a:bodyPr>
          <a:lstStyle/>
          <a:p>
            <a:pPr marL="285750" indent="-285750" algn="just">
              <a:buFont typeface="Wingdings" panose="05000000000000000000" pitchFamily="2" charset="2"/>
              <a:buChar char="Ø"/>
            </a:pPr>
            <a:r>
              <a:rPr lang="en-US" sz="2200">
                <a:latin typeface="Aptos" panose="020B0004020202020204" pitchFamily="34" charset="0"/>
              </a:rPr>
              <a:t>The </a:t>
            </a:r>
            <a:r>
              <a:rPr lang="en-US" sz="2200" b="1">
                <a:latin typeface="Aptos" panose="020B0004020202020204" pitchFamily="34" charset="0"/>
              </a:rPr>
              <a:t>Smart Home Energy Management System</a:t>
            </a:r>
            <a:r>
              <a:rPr lang="en-US" sz="2200">
                <a:latin typeface="Aptos" panose="020B0004020202020204" pitchFamily="34" charset="0"/>
              </a:rPr>
              <a:t> addresses the growing challenge of rising energy consumption and inefficient resource utilization within modern households. As homes become increasingly equipped with electronic appliances and smart devices, monitoring and controlling overall power usage manually becomes complex and impractical.</a:t>
            </a:r>
          </a:p>
          <a:p>
            <a:pPr marL="285750" indent="-285750" algn="just">
              <a:buFont typeface="Wingdings" panose="05000000000000000000" pitchFamily="2" charset="2"/>
              <a:buChar char="Ø"/>
            </a:pPr>
            <a:r>
              <a:rPr lang="en-US" sz="2200">
                <a:latin typeface="Aptos" panose="020B0004020202020204" pitchFamily="34" charset="0"/>
              </a:rPr>
              <a:t>The </a:t>
            </a:r>
            <a:r>
              <a:rPr lang="en-US" sz="2200" b="1">
                <a:latin typeface="Aptos" panose="020B0004020202020204" pitchFamily="34" charset="0"/>
              </a:rPr>
              <a:t>Smart Home Energy Management System</a:t>
            </a:r>
            <a:r>
              <a:rPr lang="en-US" sz="2200">
                <a:latin typeface="Aptos" panose="020B0004020202020204" pitchFamily="34" charset="0"/>
              </a:rPr>
              <a:t> is an intelligent Java-based solution engineered to enhance residential energy efficiency through automated control and data-driven decision-making.</a:t>
            </a:r>
          </a:p>
          <a:p>
            <a:pPr marL="285750" indent="-285750" algn="just">
              <a:buFont typeface="Wingdings" panose="05000000000000000000" pitchFamily="2" charset="2"/>
              <a:buChar char="Ø"/>
            </a:pPr>
            <a:r>
              <a:rPr lang="en-US" sz="2200">
                <a:latin typeface="Aptos" panose="020B0004020202020204" pitchFamily="34" charset="0"/>
              </a:rPr>
              <a:t> The platform enables real-time monitoring of power usage, predictive appliance scheduling, and optimized resource utilization. </a:t>
            </a:r>
          </a:p>
          <a:p>
            <a:pPr marL="285750" indent="-285750" algn="just">
              <a:buFont typeface="Wingdings" panose="05000000000000000000" pitchFamily="2" charset="2"/>
              <a:buChar char="Ø"/>
            </a:pPr>
            <a:r>
              <a:rPr lang="en-US" sz="2200">
                <a:latin typeface="Aptos" panose="020B0004020202020204" pitchFamily="34" charset="0"/>
              </a:rPr>
              <a:t>By integrating smart automation with user-centric insights, the system supports sustainable living while reducing operational energy costs.</a:t>
            </a:r>
          </a:p>
          <a:p>
            <a:pPr marL="285750" indent="-285750" algn="just">
              <a:buFont typeface="Wingdings" panose="05000000000000000000" pitchFamily="2" charset="2"/>
              <a:buChar char="Ø"/>
            </a:pPr>
            <a:endParaRPr lang="en-IN" sz="2200">
              <a:latin typeface="Aptos" panose="020B0004020202020204" pitchFamily="34" charset="0"/>
            </a:endParaRPr>
          </a:p>
        </p:txBody>
      </p:sp>
      <p:sp>
        <p:nvSpPr>
          <p:cNvPr id="3" name="AutoShape 2" descr="Best Home Automation Systems for 2024">
            <a:extLst>
              <a:ext uri="{FF2B5EF4-FFF2-40B4-BE49-F238E27FC236}">
                <a16:creationId xmlns:a16="http://schemas.microsoft.com/office/drawing/2014/main" id="{32098128-760D-8B21-ADFB-7B2EC902051E}"/>
              </a:ext>
            </a:extLst>
          </p:cNvPr>
          <p:cNvSpPr>
            <a:spLocks noChangeAspect="1" noChangeArrowheads="1"/>
          </p:cNvSpPr>
          <p:nvPr/>
        </p:nvSpPr>
        <p:spPr bwMode="auto">
          <a:xfrm>
            <a:off x="73742" y="3566420"/>
            <a:ext cx="6022258" cy="60222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263314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CF84B1C-0654-8057-752E-28812D8EE6E8}"/>
              </a:ext>
            </a:extLst>
          </p:cNvPr>
          <p:cNvSpPr/>
          <p:nvPr/>
        </p:nvSpPr>
        <p:spPr>
          <a:xfrm>
            <a:off x="1423804" y="559286"/>
            <a:ext cx="9010095" cy="923330"/>
          </a:xfrm>
          <a:prstGeom prst="rect">
            <a:avLst/>
          </a:prstGeom>
          <a:noFill/>
        </p:spPr>
        <p:txBody>
          <a:bodyPr wrap="none" lIns="91440" tIns="45720" rIns="91440" bIns="45720">
            <a:spAutoFit/>
          </a:bodyPr>
          <a:lstStyle/>
          <a:p>
            <a:pPr algn="ctr"/>
            <a:r>
              <a:rPr lang="en-IN" sz="5400"/>
              <a:t>Existing Operational Framework</a:t>
            </a:r>
            <a:endParaRPr lang="en-US" sz="5400" b="0" cap="none" spc="0">
              <a:ln w="0"/>
              <a:solidFill>
                <a:schemeClr val="tx1"/>
              </a:solidFill>
              <a:effectLst>
                <a:outerShdw blurRad="38100" dist="19050" dir="2700000" algn="tl" rotWithShape="0">
                  <a:schemeClr val="dk1">
                    <a:alpha val="40000"/>
                  </a:schemeClr>
                </a:outerShdw>
              </a:effectLst>
            </a:endParaRPr>
          </a:p>
        </p:txBody>
      </p:sp>
      <p:sp>
        <p:nvSpPr>
          <p:cNvPr id="8" name="Rectangle 5">
            <a:extLst>
              <a:ext uri="{FF2B5EF4-FFF2-40B4-BE49-F238E27FC236}">
                <a16:creationId xmlns:a16="http://schemas.microsoft.com/office/drawing/2014/main" id="{446D78C7-461C-5E78-AA1C-05DEEF7F5BB4}"/>
              </a:ext>
            </a:extLst>
          </p:cNvPr>
          <p:cNvSpPr>
            <a:spLocks noChangeArrowheads="1"/>
          </p:cNvSpPr>
          <p:nvPr/>
        </p:nvSpPr>
        <p:spPr bwMode="auto">
          <a:xfrm>
            <a:off x="555521" y="1966759"/>
            <a:ext cx="11080955" cy="3647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Most households currently rely on manual methods for operating and managing electrical appliances.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Users lack access to analytical insights such as peak usage times, appliance-based energy breakdown, or cost forecasting.</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Automation features such as scheduled control, load shifting, or energy optimization are generally absent.</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Energy wastage frequently occurs due to appliances being left powered on or operated inefficiently.</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Remote monitoring and smart control capabilities are limited or not available in traditional home energy setups.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100" b="0" i="0" u="none" strike="noStrike" cap="none" normalizeH="0" baseline="0">
                <a:ln>
                  <a:noFill/>
                </a:ln>
                <a:solidFill>
                  <a:schemeClr val="tx1"/>
                </a:solidFill>
                <a:effectLst/>
                <a:latin typeface="Arial" panose="020B0604020202020204" pitchFamily="34" charset="0"/>
              </a:rPr>
              <a:t>Decision-making is reactive and user-dependent rather than data-driven or automated.</a:t>
            </a:r>
          </a:p>
        </p:txBody>
      </p:sp>
    </p:spTree>
    <p:extLst>
      <p:ext uri="{BB962C8B-B14F-4D97-AF65-F5344CB8AC3E}">
        <p14:creationId xmlns:p14="http://schemas.microsoft.com/office/powerpoint/2010/main" val="9519000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E0BEF8-15EF-85D9-8CA7-885504AB5202}"/>
              </a:ext>
            </a:extLst>
          </p:cNvPr>
          <p:cNvSpPr txBox="1"/>
          <p:nvPr/>
        </p:nvSpPr>
        <p:spPr>
          <a:xfrm>
            <a:off x="629263" y="523257"/>
            <a:ext cx="6096000" cy="707886"/>
          </a:xfrm>
          <a:prstGeom prst="rect">
            <a:avLst/>
          </a:prstGeom>
          <a:noFill/>
        </p:spPr>
        <p:txBody>
          <a:bodyPr wrap="square">
            <a:spAutoFit/>
          </a:bodyPr>
          <a:lstStyle/>
          <a:p>
            <a:r>
              <a:rPr lang="en-IN" sz="4000" b="1">
                <a:ln w="9525">
                  <a:solidFill>
                    <a:schemeClr val="bg1"/>
                  </a:solidFill>
                  <a:prstDash val="solid"/>
                </a:ln>
                <a:effectLst>
                  <a:outerShdw blurRad="12700" dist="38100" dir="2700000" algn="tl" rotWithShape="0">
                    <a:schemeClr val="bg1">
                      <a:lumMod val="50000"/>
                    </a:schemeClr>
                  </a:outerShdw>
                </a:effectLst>
              </a:rPr>
              <a:t>Solution Overview:</a:t>
            </a:r>
          </a:p>
        </p:txBody>
      </p:sp>
      <p:sp>
        <p:nvSpPr>
          <p:cNvPr id="5" name="TextBox 4">
            <a:extLst>
              <a:ext uri="{FF2B5EF4-FFF2-40B4-BE49-F238E27FC236}">
                <a16:creationId xmlns:a16="http://schemas.microsoft.com/office/drawing/2014/main" id="{20F67E47-FEF1-640A-7F08-026125A29EFC}"/>
              </a:ext>
            </a:extLst>
          </p:cNvPr>
          <p:cNvSpPr txBox="1"/>
          <p:nvPr/>
        </p:nvSpPr>
        <p:spPr>
          <a:xfrm>
            <a:off x="698091" y="1450238"/>
            <a:ext cx="10982632" cy="707886"/>
          </a:xfrm>
          <a:prstGeom prst="rect">
            <a:avLst/>
          </a:prstGeom>
          <a:noFill/>
        </p:spPr>
        <p:txBody>
          <a:bodyPr wrap="square">
            <a:spAutoFit/>
          </a:bodyPr>
          <a:lstStyle/>
          <a:p>
            <a:r>
              <a:rPr lang="en-US" sz="2000"/>
              <a:t>A Java-based Smart Home Energy Management System designed to optimize energy usage, automate device control, and provide intelligent consumption insights.</a:t>
            </a:r>
            <a:endParaRPr lang="en-IN" sz="2000"/>
          </a:p>
        </p:txBody>
      </p:sp>
      <p:sp>
        <p:nvSpPr>
          <p:cNvPr id="6" name="Rectangle 5">
            <a:extLst>
              <a:ext uri="{FF2B5EF4-FFF2-40B4-BE49-F238E27FC236}">
                <a16:creationId xmlns:a16="http://schemas.microsoft.com/office/drawing/2014/main" id="{26C5D39B-5679-E7CA-2600-3A6E2A51C90C}"/>
              </a:ext>
            </a:extLst>
          </p:cNvPr>
          <p:cNvSpPr/>
          <p:nvPr/>
        </p:nvSpPr>
        <p:spPr>
          <a:xfrm>
            <a:off x="4192109" y="2322682"/>
            <a:ext cx="3571811" cy="553998"/>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000" b="1" cap="none" spc="0">
                <a:ln/>
                <a:solidFill>
                  <a:srgbClr val="7030A0"/>
                </a:solidFill>
                <a:effectLst/>
              </a:rPr>
              <a:t>Functional Modules:</a:t>
            </a:r>
          </a:p>
        </p:txBody>
      </p:sp>
      <p:sp>
        <p:nvSpPr>
          <p:cNvPr id="8" name="TextBox 7">
            <a:extLst>
              <a:ext uri="{FF2B5EF4-FFF2-40B4-BE49-F238E27FC236}">
                <a16:creationId xmlns:a16="http://schemas.microsoft.com/office/drawing/2014/main" id="{EACB52F3-A0AE-390D-7738-95786FF6C08B}"/>
              </a:ext>
            </a:extLst>
          </p:cNvPr>
          <p:cNvSpPr txBox="1"/>
          <p:nvPr/>
        </p:nvSpPr>
        <p:spPr>
          <a:xfrm>
            <a:off x="481779" y="3205797"/>
            <a:ext cx="6096000" cy="400110"/>
          </a:xfrm>
          <a:prstGeom prst="rect">
            <a:avLst/>
          </a:prstGeom>
          <a:solidFill>
            <a:schemeClr val="accent1">
              <a:lumMod val="60000"/>
              <a:lumOff val="40000"/>
            </a:schemeClr>
          </a:solidFill>
        </p:spPr>
        <p:txBody>
          <a:bodyPr wrap="square">
            <a:spAutoFit/>
          </a:bodyPr>
          <a:lstStyle/>
          <a:p>
            <a:pPr marL="342900" indent="-342900">
              <a:buFont typeface="Courier New" panose="02070309020205020404" pitchFamily="49" charset="0"/>
              <a:buChar char="o"/>
            </a:pPr>
            <a:r>
              <a:rPr lang="en-IN" sz="2000">
                <a:latin typeface="Eras Bold ITC" panose="020B0907030504020204" pitchFamily="34" charset="0"/>
              </a:rPr>
              <a:t>Authentication &amp; Role Management</a:t>
            </a:r>
            <a:r>
              <a:rPr lang="en-IN" sz="2000"/>
              <a:t>🔐</a:t>
            </a:r>
            <a:endParaRPr lang="en-IN" sz="2000">
              <a:latin typeface="Eras Bold ITC" panose="020B0907030504020204" pitchFamily="34" charset="0"/>
            </a:endParaRPr>
          </a:p>
        </p:txBody>
      </p:sp>
      <p:sp>
        <p:nvSpPr>
          <p:cNvPr id="11" name="Rectangle 3">
            <a:extLst>
              <a:ext uri="{FF2B5EF4-FFF2-40B4-BE49-F238E27FC236}">
                <a16:creationId xmlns:a16="http://schemas.microsoft.com/office/drawing/2014/main" id="{47903B88-53C6-29C2-6C2A-9DADB0024024}"/>
              </a:ext>
            </a:extLst>
          </p:cNvPr>
          <p:cNvSpPr>
            <a:spLocks noChangeArrowheads="1"/>
          </p:cNvSpPr>
          <p:nvPr/>
        </p:nvSpPr>
        <p:spPr bwMode="auto">
          <a:xfrm>
            <a:off x="1929719" y="3898596"/>
            <a:ext cx="633564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a:ln>
                  <a:noFill/>
                </a:ln>
                <a:solidFill>
                  <a:schemeClr val="tx1"/>
                </a:solidFill>
                <a:effectLst/>
                <a:latin typeface="Arial" panose="020B0604020202020204" pitchFamily="34" charset="0"/>
              </a:rPr>
              <a:t>Secure login and role-based access control.</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a:ln>
                  <a:noFill/>
                </a:ln>
                <a:solidFill>
                  <a:schemeClr val="tx1"/>
                </a:solidFill>
                <a:effectLst/>
                <a:latin typeface="Arial" panose="020B0604020202020204" pitchFamily="34" charset="0"/>
              </a:rPr>
              <a:t>Differentiated permissions for admin and user roles.</a:t>
            </a:r>
          </a:p>
        </p:txBody>
      </p:sp>
      <p:sp>
        <p:nvSpPr>
          <p:cNvPr id="13" name="TextBox 12">
            <a:extLst>
              <a:ext uri="{FF2B5EF4-FFF2-40B4-BE49-F238E27FC236}">
                <a16:creationId xmlns:a16="http://schemas.microsoft.com/office/drawing/2014/main" id="{ACCC5265-FD10-9DA2-77EE-D5672437D132}"/>
              </a:ext>
            </a:extLst>
          </p:cNvPr>
          <p:cNvSpPr txBox="1"/>
          <p:nvPr/>
        </p:nvSpPr>
        <p:spPr>
          <a:xfrm>
            <a:off x="481779" y="4967030"/>
            <a:ext cx="6096000" cy="400110"/>
          </a:xfrm>
          <a:prstGeom prst="rect">
            <a:avLst/>
          </a:prstGeom>
          <a:solidFill>
            <a:schemeClr val="accent1">
              <a:lumMod val="60000"/>
              <a:lumOff val="40000"/>
            </a:schemeClr>
          </a:solidFill>
        </p:spPr>
        <p:txBody>
          <a:bodyPr wrap="square">
            <a:spAutoFit/>
          </a:bodyPr>
          <a:lstStyle/>
          <a:p>
            <a:pPr marL="342900" indent="-342900">
              <a:buFont typeface="Courier New" panose="02070309020205020404" pitchFamily="49" charset="0"/>
              <a:buChar char="o"/>
            </a:pPr>
            <a:r>
              <a:rPr lang="en-US" sz="2000" b="1">
                <a:latin typeface="Eras Bold ITC" panose="020B0907030504020204" pitchFamily="34" charset="0"/>
              </a:rPr>
              <a:t> Device Management</a:t>
            </a:r>
            <a:r>
              <a:rPr lang="en-IN" sz="2000"/>
              <a:t>⚙️</a:t>
            </a:r>
            <a:endParaRPr lang="en-US" sz="2000">
              <a:latin typeface="Eras Bold ITC" panose="020B0907030504020204" pitchFamily="34" charset="0"/>
            </a:endParaRPr>
          </a:p>
        </p:txBody>
      </p:sp>
      <p:sp>
        <p:nvSpPr>
          <p:cNvPr id="15" name="TextBox 14">
            <a:extLst>
              <a:ext uri="{FF2B5EF4-FFF2-40B4-BE49-F238E27FC236}">
                <a16:creationId xmlns:a16="http://schemas.microsoft.com/office/drawing/2014/main" id="{FE7FA7CA-B4AA-F952-CF90-9D9EF48E2ED2}"/>
              </a:ext>
            </a:extLst>
          </p:cNvPr>
          <p:cNvSpPr txBox="1"/>
          <p:nvPr/>
        </p:nvSpPr>
        <p:spPr>
          <a:xfrm>
            <a:off x="1929719" y="5757159"/>
            <a:ext cx="6096000" cy="369332"/>
          </a:xfrm>
          <a:prstGeom prst="rect">
            <a:avLst/>
          </a:prstGeom>
          <a:noFill/>
        </p:spPr>
        <p:txBody>
          <a:bodyPr wrap="square">
            <a:spAutoFit/>
          </a:bodyPr>
          <a:lstStyle/>
          <a:p>
            <a:pPr marL="285750" indent="-285750">
              <a:buFont typeface="Wingdings" panose="05000000000000000000" pitchFamily="2" charset="2"/>
              <a:buChar char="Ø"/>
            </a:pPr>
            <a:r>
              <a:rPr lang="en-US">
                <a:latin typeface="Arial" panose="020B0604020202020204" pitchFamily="34" charset="0"/>
                <a:cs typeface="Arial" panose="020B0604020202020204" pitchFamily="34" charset="0"/>
              </a:rPr>
              <a:t>Add, remove, and configure smart home devices.</a:t>
            </a:r>
            <a:endParaRPr lang="en-IN">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8390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1173FC-C0CB-B1C6-BF94-FA1A63049B06}"/>
              </a:ext>
            </a:extLst>
          </p:cNvPr>
          <p:cNvSpPr txBox="1"/>
          <p:nvPr/>
        </p:nvSpPr>
        <p:spPr>
          <a:xfrm>
            <a:off x="786581" y="2261450"/>
            <a:ext cx="6096000" cy="400110"/>
          </a:xfrm>
          <a:prstGeom prst="rect">
            <a:avLst/>
          </a:prstGeom>
          <a:solidFill>
            <a:schemeClr val="accent1">
              <a:lumMod val="60000"/>
              <a:lumOff val="40000"/>
            </a:schemeClr>
          </a:solidFill>
        </p:spPr>
        <p:txBody>
          <a:bodyPr wrap="square">
            <a:spAutoFit/>
          </a:bodyPr>
          <a:lstStyle/>
          <a:p>
            <a:pPr marL="342900" indent="-342900">
              <a:buFont typeface="Courier New" panose="02070309020205020404" pitchFamily="49" charset="0"/>
              <a:buChar char="o"/>
            </a:pPr>
            <a:r>
              <a:rPr lang="en-IN" sz="2000">
                <a:latin typeface="Eras Bold ITC" panose="020B0907030504020204" pitchFamily="34" charset="0"/>
              </a:rPr>
              <a:t>Analytics Dashboard</a:t>
            </a:r>
            <a:r>
              <a:rPr lang="en-IN" sz="2000"/>
              <a:t>📈 </a:t>
            </a:r>
            <a:endParaRPr lang="en-IN" sz="2000">
              <a:latin typeface="Eras Bold ITC" panose="020B0907030504020204" pitchFamily="34" charset="0"/>
            </a:endParaRPr>
          </a:p>
        </p:txBody>
      </p:sp>
      <p:sp>
        <p:nvSpPr>
          <p:cNvPr id="5" name="TextBox 4">
            <a:extLst>
              <a:ext uri="{FF2B5EF4-FFF2-40B4-BE49-F238E27FC236}">
                <a16:creationId xmlns:a16="http://schemas.microsoft.com/office/drawing/2014/main" id="{869B5094-13CF-512E-B678-4541325FF829}"/>
              </a:ext>
            </a:extLst>
          </p:cNvPr>
          <p:cNvSpPr txBox="1"/>
          <p:nvPr/>
        </p:nvSpPr>
        <p:spPr>
          <a:xfrm>
            <a:off x="786581" y="4088914"/>
            <a:ext cx="6096000" cy="400110"/>
          </a:xfrm>
          <a:prstGeom prst="rect">
            <a:avLst/>
          </a:prstGeom>
          <a:solidFill>
            <a:schemeClr val="accent1">
              <a:lumMod val="60000"/>
              <a:lumOff val="40000"/>
            </a:schemeClr>
          </a:solidFill>
        </p:spPr>
        <p:txBody>
          <a:bodyPr wrap="square">
            <a:spAutoFit/>
          </a:bodyPr>
          <a:lstStyle/>
          <a:p>
            <a:pPr marL="342900" indent="-342900">
              <a:buFont typeface="Courier New" panose="02070309020205020404" pitchFamily="49" charset="0"/>
              <a:buChar char="o"/>
            </a:pPr>
            <a:r>
              <a:rPr lang="en-IN" sz="2000">
                <a:latin typeface="Eras Bold ITC" panose="020B0907030504020204" pitchFamily="34" charset="0"/>
              </a:rPr>
              <a:t>Scheduling &amp; Automation</a:t>
            </a:r>
            <a:r>
              <a:rPr lang="en-IN" sz="2000"/>
              <a:t>⏱</a:t>
            </a:r>
            <a:endParaRPr lang="en-IN" sz="2000">
              <a:latin typeface="Eras Bold ITC" panose="020B0907030504020204" pitchFamily="34" charset="0"/>
            </a:endParaRPr>
          </a:p>
        </p:txBody>
      </p:sp>
      <p:sp>
        <p:nvSpPr>
          <p:cNvPr id="7" name="TextBox 6">
            <a:extLst>
              <a:ext uri="{FF2B5EF4-FFF2-40B4-BE49-F238E27FC236}">
                <a16:creationId xmlns:a16="http://schemas.microsoft.com/office/drawing/2014/main" id="{4FA664E2-EFB5-0362-00E3-860FE8BC9C5B}"/>
              </a:ext>
            </a:extLst>
          </p:cNvPr>
          <p:cNvSpPr txBox="1"/>
          <p:nvPr/>
        </p:nvSpPr>
        <p:spPr>
          <a:xfrm>
            <a:off x="786581" y="1008054"/>
            <a:ext cx="6096000" cy="400110"/>
          </a:xfrm>
          <a:prstGeom prst="rect">
            <a:avLst/>
          </a:prstGeom>
          <a:solidFill>
            <a:schemeClr val="accent1">
              <a:lumMod val="60000"/>
              <a:lumOff val="40000"/>
            </a:schemeClr>
          </a:solidFill>
        </p:spPr>
        <p:txBody>
          <a:bodyPr wrap="square">
            <a:spAutoFit/>
          </a:bodyPr>
          <a:lstStyle/>
          <a:p>
            <a:pPr marL="342900" indent="-342900">
              <a:buFont typeface="Courier New" panose="02070309020205020404" pitchFamily="49" charset="0"/>
              <a:buChar char="o"/>
            </a:pPr>
            <a:r>
              <a:rPr lang="en-IN" sz="2000">
                <a:latin typeface="Eras Bold ITC" panose="020B0907030504020204" pitchFamily="34" charset="0"/>
              </a:rPr>
              <a:t>Real-Time Energy Tracking</a:t>
            </a:r>
            <a:r>
              <a:rPr lang="en-IN" sz="2000"/>
              <a:t>📊 </a:t>
            </a:r>
            <a:endParaRPr lang="en-IN" sz="2000">
              <a:latin typeface="Eras Bold ITC" panose="020B0907030504020204" pitchFamily="34" charset="0"/>
            </a:endParaRPr>
          </a:p>
        </p:txBody>
      </p:sp>
      <p:sp>
        <p:nvSpPr>
          <p:cNvPr id="9" name="TextBox 8">
            <a:extLst>
              <a:ext uri="{FF2B5EF4-FFF2-40B4-BE49-F238E27FC236}">
                <a16:creationId xmlns:a16="http://schemas.microsoft.com/office/drawing/2014/main" id="{61013A5A-AA24-A0AE-0DEC-68EF57DEA2F6}"/>
              </a:ext>
            </a:extLst>
          </p:cNvPr>
          <p:cNvSpPr txBox="1"/>
          <p:nvPr/>
        </p:nvSpPr>
        <p:spPr>
          <a:xfrm>
            <a:off x="1838632" y="1690954"/>
            <a:ext cx="6096000" cy="369332"/>
          </a:xfrm>
          <a:prstGeom prst="rect">
            <a:avLst/>
          </a:prstGeom>
          <a:noFill/>
        </p:spPr>
        <p:txBody>
          <a:bodyPr wrap="square">
            <a:spAutoFit/>
          </a:bodyPr>
          <a:lstStyle/>
          <a:p>
            <a:pPr marL="285750" indent="-285750">
              <a:buFont typeface="Wingdings" panose="05000000000000000000" pitchFamily="2" charset="2"/>
              <a:buChar char="Ø"/>
            </a:pPr>
            <a:r>
              <a:rPr lang="en-US">
                <a:latin typeface="Arial" panose="020B0604020202020204" pitchFamily="34" charset="0"/>
                <a:cs typeface="Arial" panose="020B0604020202020204" pitchFamily="34" charset="0"/>
              </a:rPr>
              <a:t>Live monitoring of appliance-level power consumption.</a:t>
            </a:r>
            <a:endParaRPr lang="en-IN">
              <a:latin typeface="Arial" panose="020B0604020202020204" pitchFamily="34" charset="0"/>
              <a:cs typeface="Arial" panose="020B0604020202020204" pitchFamily="34" charset="0"/>
            </a:endParaRPr>
          </a:p>
        </p:txBody>
      </p:sp>
      <p:sp>
        <p:nvSpPr>
          <p:cNvPr id="13" name="Rectangle 3">
            <a:extLst>
              <a:ext uri="{FF2B5EF4-FFF2-40B4-BE49-F238E27FC236}">
                <a16:creationId xmlns:a16="http://schemas.microsoft.com/office/drawing/2014/main" id="{183929BA-F419-54F3-FB6C-46D38C24DC75}"/>
              </a:ext>
            </a:extLst>
          </p:cNvPr>
          <p:cNvSpPr>
            <a:spLocks noChangeArrowheads="1"/>
          </p:cNvSpPr>
          <p:nvPr/>
        </p:nvSpPr>
        <p:spPr bwMode="auto">
          <a:xfrm>
            <a:off x="1838632" y="2913572"/>
            <a:ext cx="656794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a:ln>
                  <a:noFill/>
                </a:ln>
                <a:solidFill>
                  <a:schemeClr val="tx1"/>
                </a:solidFill>
                <a:effectLst/>
                <a:latin typeface="Arial" panose="020B0604020202020204" pitchFamily="34" charset="0"/>
              </a:rPr>
              <a:t>Visual reports, trends, and consumption summaries.</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a:ln>
                  <a:noFill/>
                </a:ln>
                <a:solidFill>
                  <a:schemeClr val="tx1"/>
                </a:solidFill>
                <a:effectLst/>
                <a:latin typeface="Arial" panose="020B0604020202020204" pitchFamily="34" charset="0"/>
              </a:rPr>
              <a:t>Data-driven insights to support energy optimization</a:t>
            </a:r>
          </a:p>
        </p:txBody>
      </p:sp>
      <p:sp>
        <p:nvSpPr>
          <p:cNvPr id="15" name="TextBox 14">
            <a:extLst>
              <a:ext uri="{FF2B5EF4-FFF2-40B4-BE49-F238E27FC236}">
                <a16:creationId xmlns:a16="http://schemas.microsoft.com/office/drawing/2014/main" id="{6323E2ED-284A-B43C-AF4F-33CEB8A02DFC}"/>
              </a:ext>
            </a:extLst>
          </p:cNvPr>
          <p:cNvSpPr txBox="1"/>
          <p:nvPr/>
        </p:nvSpPr>
        <p:spPr>
          <a:xfrm>
            <a:off x="1769806" y="4894924"/>
            <a:ext cx="6096000" cy="646331"/>
          </a:xfrm>
          <a:prstGeom prst="rect">
            <a:avLst/>
          </a:prstGeom>
          <a:noFill/>
        </p:spPr>
        <p:txBody>
          <a:bodyPr wrap="square">
            <a:spAutoFit/>
          </a:bodyPr>
          <a:lstStyle/>
          <a:p>
            <a:pPr marL="285750" indent="-285750">
              <a:buFont typeface="Wingdings" panose="05000000000000000000" pitchFamily="2" charset="2"/>
              <a:buChar char="Ø"/>
            </a:pPr>
            <a:r>
              <a:rPr lang="en-US">
                <a:latin typeface="Arial" panose="020B0604020202020204" pitchFamily="34" charset="0"/>
                <a:cs typeface="Arial" panose="020B0604020202020204" pitchFamily="34" charset="0"/>
              </a:rPr>
              <a:t>Smart rules based on time, usage patterns, or energy goals.</a:t>
            </a:r>
            <a:endParaRPr lang="en-IN">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60670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2D0D5B-C6E0-CFDB-5ACA-B02DA1E0DFC5}"/>
              </a:ext>
            </a:extLst>
          </p:cNvPr>
          <p:cNvSpPr/>
          <p:nvPr/>
        </p:nvSpPr>
        <p:spPr>
          <a:xfrm>
            <a:off x="4554559" y="479773"/>
            <a:ext cx="3259867" cy="923330"/>
          </a:xfrm>
          <a:prstGeom prst="rect">
            <a:avLst/>
          </a:prstGeom>
          <a:noFill/>
        </p:spPr>
        <p:txBody>
          <a:bodyPr wrap="none" lIns="91440" tIns="45720" rIns="91440" bIns="45720">
            <a:spAutoFit/>
          </a:bodyPr>
          <a:lstStyle/>
          <a:p>
            <a:pPr algn="ctr"/>
            <a:r>
              <a:rPr lang="en-US" sz="5400" b="0" cap="none" spc="0">
                <a:ln w="0"/>
                <a:solidFill>
                  <a:schemeClr val="tx1"/>
                </a:solidFill>
                <a:effectLst>
                  <a:outerShdw blurRad="38100" dist="19050" dir="2700000" algn="tl" rotWithShape="0">
                    <a:schemeClr val="dk1">
                      <a:alpha val="40000"/>
                    </a:schemeClr>
                  </a:outerShdw>
                </a:effectLst>
              </a:rPr>
              <a:t>Tech Stack </a:t>
            </a:r>
          </a:p>
        </p:txBody>
      </p:sp>
      <p:sp>
        <p:nvSpPr>
          <p:cNvPr id="3" name="TextBox 2">
            <a:extLst>
              <a:ext uri="{FF2B5EF4-FFF2-40B4-BE49-F238E27FC236}">
                <a16:creationId xmlns:a16="http://schemas.microsoft.com/office/drawing/2014/main" id="{5A7C9F28-8319-86D1-E261-9D2D0D5B9CBF}"/>
              </a:ext>
            </a:extLst>
          </p:cNvPr>
          <p:cNvSpPr txBox="1"/>
          <p:nvPr/>
        </p:nvSpPr>
        <p:spPr>
          <a:xfrm>
            <a:off x="983225" y="1220393"/>
            <a:ext cx="6110748" cy="769441"/>
          </a:xfrm>
          <a:prstGeom prst="rect">
            <a:avLst/>
          </a:prstGeom>
          <a:noFill/>
        </p:spPr>
        <p:txBody>
          <a:bodyPr wrap="square" rtlCol="0">
            <a:spAutoFit/>
          </a:bodyPr>
          <a:lstStyle/>
          <a:p>
            <a:r>
              <a:rPr lang="en-US" sz="2200">
                <a:latin typeface="Eras Bold ITC" panose="020B0907030504020204" pitchFamily="34" charset="0"/>
              </a:rPr>
              <a:t>Front End:</a:t>
            </a:r>
            <a:r>
              <a:rPr lang="en-US" sz="2200">
                <a:latin typeface="Aptos" panose="020B0004020202020204" pitchFamily="34" charset="0"/>
                <a:sym typeface="Wingdings" panose="05000000000000000000" pitchFamily="2" charset="2"/>
              </a:rPr>
              <a:t>Html</a:t>
            </a:r>
            <a:r>
              <a:rPr lang="en-IN" sz="2200">
                <a:latin typeface="Aptos" panose="020B0004020202020204" pitchFamily="34" charset="0"/>
                <a:sym typeface="Wingdings" panose="05000000000000000000" pitchFamily="2" charset="2"/>
              </a:rPr>
              <a:t>/CSS/Bootstrap</a:t>
            </a:r>
          </a:p>
          <a:p>
            <a:pPr marL="800100" lvl="1" indent="-342900">
              <a:buFont typeface="Arial" panose="020B0604020202020204" pitchFamily="34" charset="0"/>
              <a:buChar char="•"/>
            </a:pPr>
            <a:r>
              <a:rPr lang="en-IN" sz="2200">
                <a:latin typeface="Aptos" panose="020B0004020202020204" pitchFamily="34" charset="0"/>
                <a:sym typeface="Wingdings" panose="05000000000000000000" pitchFamily="2" charset="2"/>
              </a:rPr>
              <a:t>ThymeLeaf Helps html with backend</a:t>
            </a:r>
            <a:endParaRPr lang="en-US" sz="2200">
              <a:latin typeface="Aptos" panose="020B0004020202020204" pitchFamily="34" charset="0"/>
              <a:sym typeface="Wingdings" panose="05000000000000000000" pitchFamily="2" charset="2"/>
            </a:endParaRPr>
          </a:p>
        </p:txBody>
      </p:sp>
      <p:sp>
        <p:nvSpPr>
          <p:cNvPr id="4" name="TextBox 3">
            <a:extLst>
              <a:ext uri="{FF2B5EF4-FFF2-40B4-BE49-F238E27FC236}">
                <a16:creationId xmlns:a16="http://schemas.microsoft.com/office/drawing/2014/main" id="{A19383CE-DD08-84F6-792A-DE6C30FF8F77}"/>
              </a:ext>
            </a:extLst>
          </p:cNvPr>
          <p:cNvSpPr txBox="1"/>
          <p:nvPr/>
        </p:nvSpPr>
        <p:spPr>
          <a:xfrm>
            <a:off x="968478" y="2112945"/>
            <a:ext cx="9615948" cy="2462213"/>
          </a:xfrm>
          <a:prstGeom prst="rect">
            <a:avLst/>
          </a:prstGeom>
          <a:noFill/>
        </p:spPr>
        <p:txBody>
          <a:bodyPr wrap="square" rtlCol="0">
            <a:spAutoFit/>
          </a:bodyPr>
          <a:lstStyle/>
          <a:p>
            <a:r>
              <a:rPr lang="en-US" sz="2200">
                <a:latin typeface="Eras Bold ITC" panose="020B0907030504020204" pitchFamily="34" charset="0"/>
              </a:rPr>
              <a:t>Back End:</a:t>
            </a:r>
          </a:p>
          <a:p>
            <a:pPr marL="800100" lvl="1" indent="-342900">
              <a:buFont typeface="Arial" panose="020B0604020202020204" pitchFamily="34" charset="0"/>
              <a:buChar char="•"/>
            </a:pPr>
            <a:r>
              <a:rPr lang="en-US" sz="2200">
                <a:latin typeface="Aptos" panose="020B0004020202020204" pitchFamily="34" charset="0"/>
              </a:rPr>
              <a:t>Java 17  </a:t>
            </a:r>
            <a:r>
              <a:rPr lang="en-US" sz="2200">
                <a:latin typeface="Aptos" panose="020B0004020202020204" pitchFamily="34" charset="0"/>
                <a:sym typeface="Wingdings" panose="05000000000000000000" pitchFamily="2" charset="2"/>
              </a:rPr>
              <a:t>Stable version</a:t>
            </a:r>
          </a:p>
          <a:p>
            <a:pPr marL="800100" lvl="1" indent="-342900">
              <a:buFont typeface="Arial" panose="020B0604020202020204" pitchFamily="34" charset="0"/>
              <a:buChar char="•"/>
            </a:pPr>
            <a:r>
              <a:rPr lang="en-US" sz="2200">
                <a:latin typeface="Aptos" panose="020B0004020202020204" pitchFamily="34" charset="0"/>
                <a:sym typeface="Wingdings" panose="05000000000000000000" pitchFamily="2" charset="2"/>
              </a:rPr>
              <a:t>Spring Boot  Auto configures project and helps to build REST API</a:t>
            </a:r>
          </a:p>
          <a:p>
            <a:pPr marL="800100" lvl="1" indent="-342900">
              <a:buFont typeface="Arial" panose="020B0604020202020204" pitchFamily="34" charset="0"/>
              <a:buChar char="•"/>
            </a:pPr>
            <a:r>
              <a:rPr lang="en-US" sz="2200">
                <a:latin typeface="Aptos" panose="020B0004020202020204" pitchFamily="34" charset="0"/>
                <a:sym typeface="Wingdings" panose="05000000000000000000" pitchFamily="2" charset="2"/>
              </a:rPr>
              <a:t>JDBC   Connects java to database</a:t>
            </a:r>
          </a:p>
          <a:p>
            <a:pPr marL="800100" lvl="1" indent="-342900">
              <a:buFont typeface="Arial" panose="020B0604020202020204" pitchFamily="34" charset="0"/>
              <a:buChar char="•"/>
            </a:pPr>
            <a:r>
              <a:rPr lang="en-US" sz="2200">
                <a:latin typeface="Aptos" panose="020B0004020202020204" pitchFamily="34" charset="0"/>
                <a:sym typeface="Wingdings" panose="05000000000000000000" pitchFamily="2" charset="2"/>
              </a:rPr>
              <a:t>Hibernate  for ORM</a:t>
            </a:r>
          </a:p>
          <a:p>
            <a:pPr marL="800100" lvl="1" indent="-342900">
              <a:buFont typeface="Arial" panose="020B0604020202020204" pitchFamily="34" charset="0"/>
              <a:buChar char="•"/>
            </a:pPr>
            <a:r>
              <a:rPr lang="en-US" sz="2200">
                <a:latin typeface="Aptos" panose="020B0004020202020204" pitchFamily="34" charset="0"/>
              </a:rPr>
              <a:t>REST API </a:t>
            </a:r>
            <a:r>
              <a:rPr lang="en-US" sz="2200">
                <a:latin typeface="Aptos" panose="020B0004020202020204" pitchFamily="34" charset="0"/>
                <a:sym typeface="Wingdings" panose="05000000000000000000" pitchFamily="2" charset="2"/>
              </a:rPr>
              <a:t> Enables easy communication</a:t>
            </a:r>
            <a:endParaRPr lang="en-US" sz="2200">
              <a:latin typeface="Aptos" panose="020B0004020202020204" pitchFamily="34" charset="0"/>
            </a:endParaRPr>
          </a:p>
          <a:p>
            <a:pPr marL="800100" lvl="1" indent="-342900">
              <a:buFont typeface="Arial" panose="020B0604020202020204" pitchFamily="34" charset="0"/>
              <a:buChar char="•"/>
            </a:pPr>
            <a:endParaRPr lang="en-IN" sz="2200">
              <a:latin typeface="Aptos" panose="020B0004020202020204" pitchFamily="34" charset="0"/>
            </a:endParaRPr>
          </a:p>
        </p:txBody>
      </p:sp>
      <p:sp>
        <p:nvSpPr>
          <p:cNvPr id="5" name="TextBox 4">
            <a:extLst>
              <a:ext uri="{FF2B5EF4-FFF2-40B4-BE49-F238E27FC236}">
                <a16:creationId xmlns:a16="http://schemas.microsoft.com/office/drawing/2014/main" id="{F2652F5F-1B28-CCDF-5505-A31D7FD59E4F}"/>
              </a:ext>
            </a:extLst>
          </p:cNvPr>
          <p:cNvSpPr txBox="1"/>
          <p:nvPr/>
        </p:nvSpPr>
        <p:spPr>
          <a:xfrm>
            <a:off x="968478" y="4190438"/>
            <a:ext cx="9016180" cy="769441"/>
          </a:xfrm>
          <a:prstGeom prst="rect">
            <a:avLst/>
          </a:prstGeom>
          <a:noFill/>
        </p:spPr>
        <p:txBody>
          <a:bodyPr wrap="square" rtlCol="0">
            <a:spAutoFit/>
          </a:bodyPr>
          <a:lstStyle/>
          <a:p>
            <a:r>
              <a:rPr lang="en-US" sz="2200">
                <a:latin typeface="Eras Bold ITC" panose="020B0907030504020204" pitchFamily="34" charset="0"/>
              </a:rPr>
              <a:t>Data Base:</a:t>
            </a:r>
          </a:p>
          <a:p>
            <a:pPr marL="800100" lvl="1" indent="-342900">
              <a:buFont typeface="Arial" panose="020B0604020202020204" pitchFamily="34" charset="0"/>
              <a:buChar char="•"/>
            </a:pPr>
            <a:r>
              <a:rPr lang="en-IN" sz="2200">
                <a:latin typeface="Aptos" panose="020B0004020202020204" pitchFamily="34" charset="0"/>
              </a:rPr>
              <a:t>MySql </a:t>
            </a:r>
            <a:r>
              <a:rPr lang="en-IN" sz="2200">
                <a:latin typeface="Aptos" panose="020B0004020202020204" pitchFamily="34" charset="0"/>
                <a:sym typeface="Wingdings" panose="05000000000000000000" pitchFamily="2" charset="2"/>
              </a:rPr>
              <a:t> table format and structured</a:t>
            </a:r>
            <a:endParaRPr lang="en-IN" sz="2200">
              <a:latin typeface="Aptos" panose="020B0004020202020204" pitchFamily="34" charset="0"/>
            </a:endParaRPr>
          </a:p>
        </p:txBody>
      </p:sp>
      <p:sp>
        <p:nvSpPr>
          <p:cNvPr id="6" name="TextBox 5">
            <a:extLst>
              <a:ext uri="{FF2B5EF4-FFF2-40B4-BE49-F238E27FC236}">
                <a16:creationId xmlns:a16="http://schemas.microsoft.com/office/drawing/2014/main" id="{4367BD90-8D2F-DF5F-BF76-7641E22350D4}"/>
              </a:ext>
            </a:extLst>
          </p:cNvPr>
          <p:cNvSpPr txBox="1"/>
          <p:nvPr/>
        </p:nvSpPr>
        <p:spPr>
          <a:xfrm>
            <a:off x="968478" y="5082989"/>
            <a:ext cx="5702710" cy="430887"/>
          </a:xfrm>
          <a:prstGeom prst="rect">
            <a:avLst/>
          </a:prstGeom>
          <a:noFill/>
        </p:spPr>
        <p:txBody>
          <a:bodyPr wrap="square" rtlCol="0">
            <a:spAutoFit/>
          </a:bodyPr>
          <a:lstStyle/>
          <a:p>
            <a:r>
              <a:rPr lang="en-US" sz="2200">
                <a:latin typeface="Eras Bold ITC" panose="020B0907030504020204" pitchFamily="34" charset="0"/>
              </a:rPr>
              <a:t>Version Control: </a:t>
            </a:r>
            <a:r>
              <a:rPr lang="en-US" sz="2200">
                <a:latin typeface="Aptos" panose="020B0004020202020204" pitchFamily="34" charset="0"/>
              </a:rPr>
              <a:t>Git &amp; Git Hub</a:t>
            </a:r>
            <a:endParaRPr lang="en-IN" sz="2200">
              <a:latin typeface="Eras Bold ITC" panose="020B0907030504020204" pitchFamily="34" charset="0"/>
            </a:endParaRPr>
          </a:p>
        </p:txBody>
      </p:sp>
      <p:sp>
        <p:nvSpPr>
          <p:cNvPr id="7" name="TextBox 6">
            <a:extLst>
              <a:ext uri="{FF2B5EF4-FFF2-40B4-BE49-F238E27FC236}">
                <a16:creationId xmlns:a16="http://schemas.microsoft.com/office/drawing/2014/main" id="{4B6AD1B0-442E-D4F0-5092-3A94FBD1D9E0}"/>
              </a:ext>
            </a:extLst>
          </p:cNvPr>
          <p:cNvSpPr txBox="1"/>
          <p:nvPr/>
        </p:nvSpPr>
        <p:spPr>
          <a:xfrm>
            <a:off x="983225" y="5636987"/>
            <a:ext cx="4689987" cy="430887"/>
          </a:xfrm>
          <a:prstGeom prst="rect">
            <a:avLst/>
          </a:prstGeom>
          <a:noFill/>
        </p:spPr>
        <p:txBody>
          <a:bodyPr wrap="square" rtlCol="0">
            <a:spAutoFit/>
          </a:bodyPr>
          <a:lstStyle/>
          <a:p>
            <a:r>
              <a:rPr lang="en-US" sz="2200" b="1">
                <a:latin typeface="Eras Bold ITC" panose="020B0907030504020204" pitchFamily="34" charset="0"/>
              </a:rPr>
              <a:t>IDE:</a:t>
            </a:r>
            <a:r>
              <a:rPr lang="en-US" sz="2200"/>
              <a:t>      IntelliJ/Vs code</a:t>
            </a:r>
            <a:endParaRPr lang="en-IN" sz="2200"/>
          </a:p>
        </p:txBody>
      </p:sp>
    </p:spTree>
    <p:extLst>
      <p:ext uri="{BB962C8B-B14F-4D97-AF65-F5344CB8AC3E}">
        <p14:creationId xmlns:p14="http://schemas.microsoft.com/office/powerpoint/2010/main" val="1783664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8">
            <a:extLst>
              <a:ext uri="{FF2B5EF4-FFF2-40B4-BE49-F238E27FC236}">
                <a16:creationId xmlns:a16="http://schemas.microsoft.com/office/drawing/2014/main" id="{F554A9F0-1FD7-B5DA-40F2-111DA2D3423E}"/>
              </a:ext>
            </a:extLst>
          </p:cNvPr>
          <p:cNvSpPr>
            <a:spLocks noChangeAspect="1" noChangeArrowheads="1"/>
          </p:cNvSpPr>
          <p:nvPr/>
        </p:nvSpPr>
        <p:spPr bwMode="auto">
          <a:xfrm>
            <a:off x="6400799" y="3733799"/>
            <a:ext cx="4247535" cy="42475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a:extLst>
              <a:ext uri="{FF2B5EF4-FFF2-40B4-BE49-F238E27FC236}">
                <a16:creationId xmlns:a16="http://schemas.microsoft.com/office/drawing/2014/main" id="{2A1D33DF-CAE8-93B0-0396-32DAC2614396}"/>
              </a:ext>
            </a:extLst>
          </p:cNvPr>
          <p:cNvPicPr>
            <a:picLocks noChangeAspect="1"/>
          </p:cNvPicPr>
          <p:nvPr/>
        </p:nvPicPr>
        <p:blipFill>
          <a:blip r:embed="rId2"/>
          <a:srcRect l="1" r="-1828" b="9625"/>
          <a:stretch>
            <a:fillRect/>
          </a:stretch>
        </p:blipFill>
        <p:spPr>
          <a:xfrm>
            <a:off x="3561739" y="1176962"/>
            <a:ext cx="4655574" cy="5161933"/>
          </a:xfrm>
          <a:prstGeom prst="rect">
            <a:avLst/>
          </a:prstGeom>
        </p:spPr>
      </p:pic>
      <p:sp>
        <p:nvSpPr>
          <p:cNvPr id="10" name="Rectangle 9">
            <a:extLst>
              <a:ext uri="{FF2B5EF4-FFF2-40B4-BE49-F238E27FC236}">
                <a16:creationId xmlns:a16="http://schemas.microsoft.com/office/drawing/2014/main" id="{307ABCC7-DB33-5955-A483-09D08BFEA3EA}"/>
              </a:ext>
            </a:extLst>
          </p:cNvPr>
          <p:cNvSpPr/>
          <p:nvPr/>
        </p:nvSpPr>
        <p:spPr>
          <a:xfrm>
            <a:off x="2860819" y="253632"/>
            <a:ext cx="6470362"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a:ln/>
                <a:solidFill>
                  <a:schemeClr val="accent4"/>
                </a:solidFill>
                <a:effectLst/>
              </a:rPr>
              <a:t>System Architechture</a:t>
            </a:r>
          </a:p>
        </p:txBody>
      </p:sp>
    </p:spTree>
    <p:extLst>
      <p:ext uri="{BB962C8B-B14F-4D97-AF65-F5344CB8AC3E}">
        <p14:creationId xmlns:p14="http://schemas.microsoft.com/office/powerpoint/2010/main" val="78924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F545B8-CEF8-FDFA-C5FE-AD6B6D7C8F50}"/>
              </a:ext>
            </a:extLst>
          </p:cNvPr>
          <p:cNvSpPr/>
          <p:nvPr/>
        </p:nvSpPr>
        <p:spPr>
          <a:xfrm>
            <a:off x="4912824" y="361787"/>
            <a:ext cx="2366352" cy="707886"/>
          </a:xfrm>
          <a:prstGeom prst="rect">
            <a:avLst/>
          </a:prstGeom>
          <a:noFill/>
        </p:spPr>
        <p:txBody>
          <a:bodyPr wrap="none" lIns="91440" tIns="45720" rIns="91440" bIns="45720">
            <a:spAutoFit/>
          </a:bodyPr>
          <a:lstStyle/>
          <a:p>
            <a:pPr algn="ctr"/>
            <a:r>
              <a:rPr lang="en-US" sz="40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Module -1</a:t>
            </a:r>
          </a:p>
        </p:txBody>
      </p:sp>
      <p:sp>
        <p:nvSpPr>
          <p:cNvPr id="3" name="TextBox 2">
            <a:extLst>
              <a:ext uri="{FF2B5EF4-FFF2-40B4-BE49-F238E27FC236}">
                <a16:creationId xmlns:a16="http://schemas.microsoft.com/office/drawing/2014/main" id="{81FC21AC-F0C2-AC6F-BFBA-A8493D715D42}"/>
              </a:ext>
            </a:extLst>
          </p:cNvPr>
          <p:cNvSpPr txBox="1"/>
          <p:nvPr/>
        </p:nvSpPr>
        <p:spPr>
          <a:xfrm>
            <a:off x="2684206" y="1384306"/>
            <a:ext cx="6656439" cy="461665"/>
          </a:xfrm>
          <a:prstGeom prst="rect">
            <a:avLst/>
          </a:prstGeom>
          <a:noFill/>
        </p:spPr>
        <p:txBody>
          <a:bodyPr wrap="square" rtlCol="0">
            <a:spAutoFit/>
          </a:bodyPr>
          <a:lstStyle/>
          <a:p>
            <a:pPr algn="ctr"/>
            <a:r>
              <a:rPr lang="en-IN" sz="2400">
                <a:latin typeface="Eras Bold ITC" panose="020B0907030504020204" pitchFamily="34" charset="0"/>
              </a:rPr>
              <a:t>Authentication and role management</a:t>
            </a:r>
          </a:p>
        </p:txBody>
      </p:sp>
      <p:sp>
        <p:nvSpPr>
          <p:cNvPr id="4" name="TextBox 3">
            <a:extLst>
              <a:ext uri="{FF2B5EF4-FFF2-40B4-BE49-F238E27FC236}">
                <a16:creationId xmlns:a16="http://schemas.microsoft.com/office/drawing/2014/main" id="{DE22152C-8EEF-58E6-A25B-D73CCBCA88C3}"/>
              </a:ext>
            </a:extLst>
          </p:cNvPr>
          <p:cNvSpPr txBox="1"/>
          <p:nvPr/>
        </p:nvSpPr>
        <p:spPr>
          <a:xfrm>
            <a:off x="1012723" y="1995948"/>
            <a:ext cx="9930580" cy="1708160"/>
          </a:xfrm>
          <a:prstGeom prst="rect">
            <a:avLst/>
          </a:prstGeom>
          <a:noFill/>
        </p:spPr>
        <p:txBody>
          <a:bodyPr wrap="square" rtlCol="0">
            <a:spAutoFit/>
          </a:bodyPr>
          <a:lstStyle/>
          <a:p>
            <a:pPr algn="just"/>
            <a:r>
              <a:rPr lang="en-US" sz="2100"/>
              <a:t>The Authentication and Role Management module is responsible for validating user credentials and assigning appropriate access privileges within the system. When a user attempts to log in, the system verifies the provided username and password against securely stored credentials in the database. Passwords are stored in an encrypted format to ensure data privacy and protection.</a:t>
            </a:r>
            <a:endParaRPr lang="en-IN" sz="2100"/>
          </a:p>
        </p:txBody>
      </p:sp>
      <p:sp>
        <p:nvSpPr>
          <p:cNvPr id="5" name="Rectangle 1">
            <a:extLst>
              <a:ext uri="{FF2B5EF4-FFF2-40B4-BE49-F238E27FC236}">
                <a16:creationId xmlns:a16="http://schemas.microsoft.com/office/drawing/2014/main" id="{FF4B0B6A-80A5-CC23-2D4F-7F0DF5AC53A5}"/>
              </a:ext>
            </a:extLst>
          </p:cNvPr>
          <p:cNvSpPr>
            <a:spLocks noChangeArrowheads="1"/>
          </p:cNvSpPr>
          <p:nvPr/>
        </p:nvSpPr>
        <p:spPr bwMode="auto">
          <a:xfrm>
            <a:off x="1140542" y="4171100"/>
            <a:ext cx="873104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a:ln>
                  <a:noFill/>
                </a:ln>
                <a:solidFill>
                  <a:schemeClr val="tx1"/>
                </a:solidFill>
                <a:effectLst/>
                <a:latin typeface="Arial" panose="020B0604020202020204" pitchFamily="34" charset="0"/>
              </a:rPr>
              <a:t>Admins</a:t>
            </a:r>
            <a:r>
              <a:rPr kumimoji="0" lang="en-US" altLang="en-US" sz="1800" b="0" i="0" u="none" strike="noStrike" cap="none" normalizeH="0" baseline="0">
                <a:ln>
                  <a:noFill/>
                </a:ln>
                <a:solidFill>
                  <a:schemeClr val="tx1"/>
                </a:solidFill>
                <a:effectLst/>
                <a:latin typeface="Arial" panose="020B0604020202020204" pitchFamily="34" charset="0"/>
              </a:rPr>
              <a:t> have extended control, including managing users, viewing system-wide energy data, and configuring devices.</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a:ln>
                  <a:noFill/>
                </a:ln>
                <a:solidFill>
                  <a:schemeClr val="tx1"/>
                </a:solidFill>
                <a:effectLst/>
                <a:latin typeface="Arial" panose="020B0604020202020204" pitchFamily="34" charset="0"/>
              </a:rPr>
              <a:t>Standard Users</a:t>
            </a:r>
            <a:r>
              <a:rPr kumimoji="0" lang="en-US" altLang="en-US" sz="1800" b="0" i="0" u="none" strike="noStrike" cap="none" normalizeH="0" baseline="0">
                <a:ln>
                  <a:noFill/>
                </a:ln>
                <a:solidFill>
                  <a:schemeClr val="tx1"/>
                </a:solidFill>
                <a:effectLst/>
                <a:latin typeface="Arial" panose="020B0604020202020204" pitchFamily="34" charset="0"/>
              </a:rPr>
              <a:t> are provided access to personal dashboards with device control, energy tracking, scheduling, and usage tips.</a:t>
            </a:r>
          </a:p>
        </p:txBody>
      </p:sp>
    </p:spTree>
    <p:extLst>
      <p:ext uri="{BB962C8B-B14F-4D97-AF65-F5344CB8AC3E}">
        <p14:creationId xmlns:p14="http://schemas.microsoft.com/office/powerpoint/2010/main" val="738572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1F8014-1B37-2EEA-027A-13283CBB38C6}"/>
              </a:ext>
            </a:extLst>
          </p:cNvPr>
          <p:cNvSpPr txBox="1"/>
          <p:nvPr/>
        </p:nvSpPr>
        <p:spPr>
          <a:xfrm>
            <a:off x="796413" y="2369574"/>
            <a:ext cx="7393858" cy="1785104"/>
          </a:xfrm>
          <a:prstGeom prst="rect">
            <a:avLst/>
          </a:prstGeom>
          <a:noFill/>
        </p:spPr>
        <p:txBody>
          <a:bodyPr wrap="square" rtlCol="0">
            <a:spAutoFit/>
          </a:bodyPr>
          <a:lstStyle/>
          <a:p>
            <a:r>
              <a:rPr lang="en-IN" sz="2200"/>
              <a:t>According the four layer approach , the classes are:</a:t>
            </a:r>
          </a:p>
          <a:p>
            <a:pPr marL="742950" lvl="1" indent="-285750">
              <a:buFont typeface="Arial" panose="020B0604020202020204" pitchFamily="34" charset="0"/>
              <a:buChar char="•"/>
            </a:pPr>
            <a:r>
              <a:rPr lang="en-IN" sz="2200"/>
              <a:t>AuthController</a:t>
            </a:r>
          </a:p>
          <a:p>
            <a:pPr marL="742950" lvl="1" indent="-285750">
              <a:buFont typeface="Arial" panose="020B0604020202020204" pitchFamily="34" charset="0"/>
              <a:buChar char="•"/>
            </a:pPr>
            <a:r>
              <a:rPr lang="en-IN" sz="2200"/>
              <a:t>AuthService</a:t>
            </a:r>
          </a:p>
          <a:p>
            <a:pPr marL="742950" lvl="1" indent="-285750">
              <a:buFont typeface="Arial" panose="020B0604020202020204" pitchFamily="34" charset="0"/>
              <a:buChar char="•"/>
            </a:pPr>
            <a:r>
              <a:rPr lang="en-IN" sz="2200"/>
              <a:t>UserRepository</a:t>
            </a:r>
          </a:p>
          <a:p>
            <a:pPr marL="742950" lvl="1" indent="-285750">
              <a:buFont typeface="Arial" panose="020B0604020202020204" pitchFamily="34" charset="0"/>
              <a:buChar char="•"/>
            </a:pPr>
            <a:r>
              <a:rPr lang="en-IN" sz="2200"/>
              <a:t>User</a:t>
            </a:r>
          </a:p>
        </p:txBody>
      </p:sp>
      <p:pic>
        <p:nvPicPr>
          <p:cNvPr id="7170" name="Picture 2">
            <a:extLst>
              <a:ext uri="{FF2B5EF4-FFF2-40B4-BE49-F238E27FC236}">
                <a16:creationId xmlns:a16="http://schemas.microsoft.com/office/drawing/2014/main" id="{967B13A9-9E6D-2794-1B54-9B0DBD0B2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4535" y="395778"/>
            <a:ext cx="4903839" cy="6064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652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623</Words>
  <Application>Microsoft Office PowerPoint</Application>
  <PresentationFormat>Widescreen</PresentationFormat>
  <Paragraphs>60</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vt:lpstr>
      <vt:lpstr>Arial</vt:lpstr>
      <vt:lpstr>Bodoni MT Condensed</vt:lpstr>
      <vt:lpstr>Calibri</vt:lpstr>
      <vt:lpstr>Calibri Light</vt:lpstr>
      <vt:lpstr>Courier New</vt:lpstr>
      <vt:lpstr>Eras Bold ITC</vt:lpstr>
      <vt:lpstr>Wingdings</vt:lpstr>
      <vt:lpstr>Office Theme</vt:lpstr>
      <vt:lpstr>Smart Home Energy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Jayanth royal</dc:creator>
  <cp:lastModifiedBy>Jayanth royal</cp:lastModifiedBy>
  <cp:revision>2</cp:revision>
  <dcterms:created xsi:type="dcterms:W3CDTF">2026-02-08T04:27:22Z</dcterms:created>
  <dcterms:modified xsi:type="dcterms:W3CDTF">2026-02-08T04:33:06Z</dcterms:modified>
</cp:coreProperties>
</file>

<file path=docProps/thumbnail.jpeg>
</file>